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59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DB3FC8-5971-43C7-A5DD-0AF482AACD07}" v="8" dt="2023-08-03T22:27:25.3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827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27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5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36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73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92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42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18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6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5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6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002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F4B508-392E-4667-83AA-A5F897905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6095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12A4C4-8C5E-45EE-62BC-EE792A752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5644" y="1473615"/>
            <a:ext cx="6095999" cy="2581369"/>
          </a:xfrm>
        </p:spPr>
        <p:txBody>
          <a:bodyPr anchor="t"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fr-FR" sz="3600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Formation 2023</a:t>
            </a:r>
            <a:br>
              <a:rPr lang="fr-FR" sz="2000" dirty="0">
                <a:latin typeface="SansSerif" panose="00000400000000000000" pitchFamily="2" charset="2"/>
              </a:rPr>
            </a:br>
            <a:br>
              <a:rPr lang="fr-FR" sz="2000" dirty="0">
                <a:latin typeface="SansSerif" panose="00000400000000000000" pitchFamily="2" charset="2"/>
              </a:rPr>
            </a:br>
            <a:r>
              <a:rPr lang="fr-FR" sz="3100" dirty="0">
                <a:latin typeface="SansSerif" panose="00000400000000000000" pitchFamily="2" charset="2"/>
              </a:rPr>
              <a:t>TITRE PROFESSIONNEL</a:t>
            </a:r>
            <a:br>
              <a:rPr lang="fr-FR" sz="3100" dirty="0">
                <a:latin typeface="SansSerif" panose="00000400000000000000" pitchFamily="2" charset="2"/>
              </a:rPr>
            </a:br>
            <a:br>
              <a:rPr lang="fr-FR" sz="3100" dirty="0">
                <a:latin typeface="SansSerif" panose="00000400000000000000" pitchFamily="2" charset="2"/>
              </a:rPr>
            </a:br>
            <a:r>
              <a:rPr lang="fr-FR" sz="3100" dirty="0">
                <a:latin typeface="SansSerif" panose="00000400000000000000" pitchFamily="2" charset="2"/>
              </a:rPr>
              <a:t>Chef de chantier gros </a:t>
            </a:r>
            <a:r>
              <a:rPr lang="fr-FR" sz="3100" dirty="0" err="1">
                <a:latin typeface="SansSerif" panose="00000400000000000000" pitchFamily="2" charset="2"/>
              </a:rPr>
              <a:t>OEuvre</a:t>
            </a:r>
            <a:endParaRPr lang="fr-FR" sz="3100" dirty="0">
              <a:latin typeface="SansSerif" panose="00000400000000000000" pitchFamily="2" charset="2"/>
            </a:endParaRPr>
          </a:p>
        </p:txBody>
      </p:sp>
      <p:pic>
        <p:nvPicPr>
          <p:cNvPr id="4" name="Picture 3" descr="Abstrait de la connexion réseau sur un arrière-plan blanc">
            <a:extLst>
              <a:ext uri="{FF2B5EF4-FFF2-40B4-BE49-F238E27FC236}">
                <a16:creationId xmlns:a16="http://schemas.microsoft.com/office/drawing/2014/main" id="{D07D58B6-E5F4-63F0-0C2A-452E1380D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42835" b="2"/>
          <a:stretch/>
        </p:blipFill>
        <p:spPr>
          <a:xfrm>
            <a:off x="6857999" y="762000"/>
            <a:ext cx="4568151" cy="5334000"/>
          </a:xfrm>
          <a:prstGeom prst="rect">
            <a:avLst/>
          </a:prstGeom>
        </p:spPr>
      </p:pic>
      <p:pic>
        <p:nvPicPr>
          <p:cNvPr id="5" name="Image 4" descr="Une image contenant plastique, fournitures de bureau, jouet, jaune&#10;&#10;Description générée automatiquement">
            <a:extLst>
              <a:ext uri="{FF2B5EF4-FFF2-40B4-BE49-F238E27FC236}">
                <a16:creationId xmlns:a16="http://schemas.microsoft.com/office/drawing/2014/main" id="{6DDDBDC0-0D8C-5176-B92B-D2D43044A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77" r="13924" b="1"/>
          <a:stretch/>
        </p:blipFill>
        <p:spPr>
          <a:xfrm>
            <a:off x="7409604" y="1685564"/>
            <a:ext cx="3486864" cy="3486864"/>
          </a:xfrm>
          <a:custGeom>
            <a:avLst/>
            <a:gdLst/>
            <a:ahLst/>
            <a:cxnLst/>
            <a:rect l="l" t="t" r="r" b="b"/>
            <a:pathLst>
              <a:path w="3486864" h="3486864">
                <a:moveTo>
                  <a:pt x="1743432" y="0"/>
                </a:moveTo>
                <a:cubicBezTo>
                  <a:pt x="2706303" y="0"/>
                  <a:pt x="3486864" y="780561"/>
                  <a:pt x="3486864" y="1743432"/>
                </a:cubicBezTo>
                <a:cubicBezTo>
                  <a:pt x="3486864" y="2706303"/>
                  <a:pt x="2706303" y="3486864"/>
                  <a:pt x="1743432" y="3486864"/>
                </a:cubicBezTo>
                <a:cubicBezTo>
                  <a:pt x="780561" y="3486864"/>
                  <a:pt x="0" y="2706303"/>
                  <a:pt x="0" y="1743432"/>
                </a:cubicBezTo>
                <a:cubicBezTo>
                  <a:pt x="0" y="780561"/>
                  <a:pt x="780561" y="0"/>
                  <a:pt x="1743432" y="0"/>
                </a:cubicBezTo>
                <a:close/>
              </a:path>
            </a:pathLst>
          </a:cu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452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12DD3F9-4713-4E44-B96D-EB8F31157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it de la connexion réseau sur un arrière-plan blanc">
            <a:hlinkClick r:id="rId2" action="ppaction://hlinksldjump"/>
            <a:extLst>
              <a:ext uri="{FF2B5EF4-FFF2-40B4-BE49-F238E27FC236}">
                <a16:creationId xmlns:a16="http://schemas.microsoft.com/office/drawing/2014/main" id="{D07D58B6-E5F4-63F0-0C2A-452E1380D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40645"/>
          <a:stretch/>
        </p:blipFill>
        <p:spPr>
          <a:xfrm>
            <a:off x="5798235" y="0"/>
            <a:ext cx="6503964" cy="6855480"/>
          </a:xfrm>
          <a:prstGeom prst="rect">
            <a:avLst/>
          </a:prstGeom>
        </p:spPr>
      </p:pic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4571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34097" y="3810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A24192D-4AC4-6C28-9050-35A186350AC4}"/>
              </a:ext>
            </a:extLst>
          </p:cNvPr>
          <p:cNvSpPr/>
          <p:nvPr/>
        </p:nvSpPr>
        <p:spPr>
          <a:xfrm>
            <a:off x="0" y="2520"/>
            <a:ext cx="5798235" cy="6855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5</a:t>
            </a:r>
            <a:br>
              <a:rPr lang="fr-FR" sz="3200" b="1" dirty="0">
                <a:latin typeface="SansSerif" panose="00000400000000000000" pitchFamily="2" charset="2"/>
              </a:rPr>
            </a:br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Implanter et tracer les ouvrages du chantier</a:t>
            </a:r>
            <a:br>
              <a:rPr lang="fr-FR" dirty="0"/>
            </a:br>
            <a:endParaRPr lang="fr-FR" sz="2800" dirty="0">
              <a:latin typeface="SansSerif" panose="00000400000000000000" pitchFamily="2" charset="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24A3E5-C660-4497-2DC3-44A6BB7C4519}"/>
              </a:ext>
            </a:extLst>
          </p:cNvPr>
          <p:cNvSpPr/>
          <p:nvPr/>
        </p:nvSpPr>
        <p:spPr>
          <a:xfrm>
            <a:off x="6560236" y="1631852"/>
            <a:ext cx="5284761" cy="334811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86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12DD3F9-4713-4E44-B96D-EB8F31157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it de la connexion réseau sur un arrière-plan blanc">
            <a:hlinkClick r:id="rId2" action="ppaction://hlinksldjump"/>
            <a:extLst>
              <a:ext uri="{FF2B5EF4-FFF2-40B4-BE49-F238E27FC236}">
                <a16:creationId xmlns:a16="http://schemas.microsoft.com/office/drawing/2014/main" id="{D07D58B6-E5F4-63F0-0C2A-452E1380D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40645"/>
          <a:stretch/>
        </p:blipFill>
        <p:spPr>
          <a:xfrm>
            <a:off x="5798235" y="0"/>
            <a:ext cx="6503964" cy="6855480"/>
          </a:xfrm>
          <a:prstGeom prst="rect">
            <a:avLst/>
          </a:prstGeom>
        </p:spPr>
      </p:pic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4571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34097" y="3810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A24192D-4AC4-6C28-9050-35A186350AC4}"/>
              </a:ext>
            </a:extLst>
          </p:cNvPr>
          <p:cNvSpPr/>
          <p:nvPr/>
        </p:nvSpPr>
        <p:spPr>
          <a:xfrm>
            <a:off x="0" y="2520"/>
            <a:ext cx="5798235" cy="6855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6</a:t>
            </a:r>
            <a:br>
              <a:rPr lang="fr-FR" sz="3200" b="1" dirty="0">
                <a:latin typeface="SansSerif" panose="00000400000000000000" pitchFamily="2" charset="2"/>
              </a:rPr>
            </a:br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Assurer les contrôles quantitatifs et qualitatifs de la </a:t>
            </a:r>
          </a:p>
          <a:p>
            <a:pPr algn="ctr"/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production du chantier</a:t>
            </a:r>
            <a:endParaRPr lang="fr-FR" sz="2800" dirty="0">
              <a:latin typeface="SansSerif" panose="00000400000000000000" pitchFamily="2" charset="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24A3E5-C660-4497-2DC3-44A6BB7C4519}"/>
              </a:ext>
            </a:extLst>
          </p:cNvPr>
          <p:cNvSpPr/>
          <p:nvPr/>
        </p:nvSpPr>
        <p:spPr>
          <a:xfrm>
            <a:off x="6096000" y="762000"/>
            <a:ext cx="2574868" cy="354289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AB266C-6BC5-9D75-1AD9-8EF75AE2F58B}"/>
              </a:ext>
            </a:extLst>
          </p:cNvPr>
          <p:cNvSpPr/>
          <p:nvPr/>
        </p:nvSpPr>
        <p:spPr>
          <a:xfrm>
            <a:off x="8931602" y="762000"/>
            <a:ext cx="3124409" cy="355678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886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12DD3F9-4713-4E44-B96D-EB8F31157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it de la connexion réseau sur un arrière-plan blanc">
            <a:hlinkClick r:id="rId2" action="ppaction://hlinksldjump"/>
            <a:extLst>
              <a:ext uri="{FF2B5EF4-FFF2-40B4-BE49-F238E27FC236}">
                <a16:creationId xmlns:a16="http://schemas.microsoft.com/office/drawing/2014/main" id="{D07D58B6-E5F4-63F0-0C2A-452E1380D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40645"/>
          <a:stretch/>
        </p:blipFill>
        <p:spPr>
          <a:xfrm>
            <a:off x="5798235" y="0"/>
            <a:ext cx="6503964" cy="6855480"/>
          </a:xfrm>
          <a:prstGeom prst="rect">
            <a:avLst/>
          </a:prstGeom>
        </p:spPr>
      </p:pic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4571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34097" y="3810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A24192D-4AC4-6C28-9050-35A186350AC4}"/>
              </a:ext>
            </a:extLst>
          </p:cNvPr>
          <p:cNvSpPr/>
          <p:nvPr/>
        </p:nvSpPr>
        <p:spPr>
          <a:xfrm>
            <a:off x="0" y="2520"/>
            <a:ext cx="5798235" cy="6855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br>
              <a:rPr lang="fr-FR" sz="3200" b="1" dirty="0">
                <a:latin typeface="SansSerif" panose="00000400000000000000" pitchFamily="2" charset="2"/>
              </a:rPr>
            </a:br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7</a:t>
            </a:r>
          </a:p>
          <a:p>
            <a:pPr algn="ctr"/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Etablir des modes opératoires des travaux du Gros </a:t>
            </a:r>
            <a:r>
              <a:rPr lang="fr-FR" sz="3200" b="1" dirty="0" err="1">
                <a:solidFill>
                  <a:srgbClr val="0070C0"/>
                </a:solidFill>
                <a:latin typeface="SansSerif" panose="00000400000000000000" pitchFamily="2" charset="2"/>
              </a:rPr>
              <a:t>Oeuvre</a:t>
            </a:r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 </a:t>
            </a:r>
          </a:p>
          <a:p>
            <a:pPr algn="ctr"/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 </a:t>
            </a:r>
            <a:endParaRPr lang="fr-FR" sz="2800" dirty="0">
              <a:latin typeface="SansSerif" panose="00000400000000000000" pitchFamily="2" charset="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24A3E5-C660-4497-2DC3-44A6BB7C4519}"/>
              </a:ext>
            </a:extLst>
          </p:cNvPr>
          <p:cNvSpPr/>
          <p:nvPr/>
        </p:nvSpPr>
        <p:spPr>
          <a:xfrm>
            <a:off x="7021947" y="267110"/>
            <a:ext cx="2574868" cy="354289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0F53E4-B06F-A208-557C-78A9137A8160}"/>
              </a:ext>
            </a:extLst>
          </p:cNvPr>
          <p:cNvSpPr/>
          <p:nvPr/>
        </p:nvSpPr>
        <p:spPr>
          <a:xfrm>
            <a:off x="6139448" y="3999240"/>
            <a:ext cx="4339866" cy="2667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072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12DD3F9-4713-4E44-B96D-EB8F31157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it de la connexion réseau sur un arrière-plan blanc">
            <a:extLst>
              <a:ext uri="{FF2B5EF4-FFF2-40B4-BE49-F238E27FC236}">
                <a16:creationId xmlns:a16="http://schemas.microsoft.com/office/drawing/2014/main" id="{D07D58B6-E5F4-63F0-0C2A-452E1380D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40645"/>
          <a:stretch/>
        </p:blipFill>
        <p:spPr>
          <a:xfrm>
            <a:off x="5840439" y="2520"/>
            <a:ext cx="6503964" cy="6855480"/>
          </a:xfrm>
          <a:prstGeom prst="rect">
            <a:avLst/>
          </a:prstGeom>
        </p:spPr>
      </p:pic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4571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34097" y="3810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A24192D-4AC4-6C28-9050-35A186350AC4}"/>
              </a:ext>
            </a:extLst>
          </p:cNvPr>
          <p:cNvSpPr/>
          <p:nvPr/>
        </p:nvSpPr>
        <p:spPr>
          <a:xfrm>
            <a:off x="0" y="2520"/>
            <a:ext cx="5798235" cy="6855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br>
              <a:rPr lang="fr-FR" sz="3200" b="1" dirty="0">
                <a:latin typeface="SansSerif" panose="00000400000000000000" pitchFamily="2" charset="2"/>
              </a:rPr>
            </a:br>
            <a:r>
              <a:rPr lang="fr-FR" sz="3200" b="1" dirty="0">
                <a:solidFill>
                  <a:srgbClr val="FF0000"/>
                </a:solidFill>
              </a:rPr>
              <a:t> </a:t>
            </a:r>
            <a:br>
              <a:rPr lang="fr-FR" dirty="0"/>
            </a:br>
            <a:endParaRPr lang="fr-FR" sz="2800" dirty="0">
              <a:latin typeface="SansSerif" panose="00000400000000000000" pitchFamily="2" charset="2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B78B6AA-7430-2246-9969-533267403215}"/>
              </a:ext>
            </a:extLst>
          </p:cNvPr>
          <p:cNvSpPr/>
          <p:nvPr/>
        </p:nvSpPr>
        <p:spPr>
          <a:xfrm>
            <a:off x="6560236" y="1125416"/>
            <a:ext cx="4869763" cy="445796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64B23CD-48EB-038C-A0A8-3FED198EA695}"/>
              </a:ext>
            </a:extLst>
          </p:cNvPr>
          <p:cNvSpPr txBox="1"/>
          <p:nvPr/>
        </p:nvSpPr>
        <p:spPr>
          <a:xfrm>
            <a:off x="213197" y="3078067"/>
            <a:ext cx="52673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Manager les équipes de production gros œuvre</a:t>
            </a:r>
          </a:p>
        </p:txBody>
      </p:sp>
    </p:spTree>
    <p:extLst>
      <p:ext uri="{BB962C8B-B14F-4D97-AF65-F5344CB8AC3E}">
        <p14:creationId xmlns:p14="http://schemas.microsoft.com/office/powerpoint/2010/main" val="2110127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12DD3F9-4713-4E44-B96D-EB8F31157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it de la connexion réseau sur un arrière-plan blanc">
            <a:hlinkClick r:id="rId2" action="ppaction://hlinksldjump"/>
            <a:extLst>
              <a:ext uri="{FF2B5EF4-FFF2-40B4-BE49-F238E27FC236}">
                <a16:creationId xmlns:a16="http://schemas.microsoft.com/office/drawing/2014/main" id="{D07D58B6-E5F4-63F0-0C2A-452E1380D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40645"/>
          <a:stretch/>
        </p:blipFill>
        <p:spPr>
          <a:xfrm>
            <a:off x="5798235" y="0"/>
            <a:ext cx="6503964" cy="6855480"/>
          </a:xfrm>
          <a:prstGeom prst="rect">
            <a:avLst/>
          </a:prstGeom>
        </p:spPr>
      </p:pic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4571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34097" y="3810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A24192D-4AC4-6C28-9050-35A186350AC4}"/>
              </a:ext>
            </a:extLst>
          </p:cNvPr>
          <p:cNvSpPr/>
          <p:nvPr/>
        </p:nvSpPr>
        <p:spPr>
          <a:xfrm>
            <a:off x="0" y="2520"/>
            <a:ext cx="5798235" cy="6855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br>
              <a:rPr lang="fr-FR" sz="3200" b="1" dirty="0">
                <a:latin typeface="SansSerif" panose="00000400000000000000" pitchFamily="2" charset="2"/>
              </a:rPr>
            </a:br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8</a:t>
            </a:r>
          </a:p>
          <a:p>
            <a:pPr algn="ctr"/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Encadrer les équipes de production</a:t>
            </a:r>
          </a:p>
          <a:p>
            <a:pPr algn="ctr"/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 </a:t>
            </a:r>
            <a:endParaRPr lang="fr-FR" sz="2800" dirty="0">
              <a:latin typeface="SansSerif" panose="00000400000000000000" pitchFamily="2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E22B12-488E-ADA9-7A45-9EFD1779D7F4}"/>
              </a:ext>
            </a:extLst>
          </p:cNvPr>
          <p:cNvSpPr/>
          <p:nvPr/>
        </p:nvSpPr>
        <p:spPr>
          <a:xfrm>
            <a:off x="6262470" y="1266092"/>
            <a:ext cx="5568459" cy="444539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16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12DD3F9-4713-4E44-B96D-EB8F31157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it de la connexion réseau sur un arrière-plan blanc">
            <a:hlinkClick r:id="rId2" action="ppaction://hlinksldjump"/>
            <a:extLst>
              <a:ext uri="{FF2B5EF4-FFF2-40B4-BE49-F238E27FC236}">
                <a16:creationId xmlns:a16="http://schemas.microsoft.com/office/drawing/2014/main" id="{D07D58B6-E5F4-63F0-0C2A-452E1380D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40645"/>
          <a:stretch/>
        </p:blipFill>
        <p:spPr>
          <a:xfrm>
            <a:off x="5798235" y="0"/>
            <a:ext cx="6503964" cy="6855480"/>
          </a:xfrm>
          <a:prstGeom prst="rect">
            <a:avLst/>
          </a:prstGeom>
        </p:spPr>
      </p:pic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4571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34097" y="3810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A24192D-4AC4-6C28-9050-35A186350AC4}"/>
              </a:ext>
            </a:extLst>
          </p:cNvPr>
          <p:cNvSpPr/>
          <p:nvPr/>
        </p:nvSpPr>
        <p:spPr>
          <a:xfrm>
            <a:off x="0" y="2520"/>
            <a:ext cx="5798235" cy="6855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br>
              <a:rPr lang="fr-FR" sz="3200" b="1" dirty="0">
                <a:latin typeface="SansSerif" panose="00000400000000000000" pitchFamily="2" charset="2"/>
              </a:rPr>
            </a:br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9</a:t>
            </a:r>
          </a:p>
          <a:p>
            <a:pPr algn="ctr"/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Assurer la communication externe et interne </a:t>
            </a:r>
            <a:endParaRPr lang="fr-FR" sz="2800" b="1" dirty="0">
              <a:solidFill>
                <a:srgbClr val="0070C0"/>
              </a:solidFill>
              <a:latin typeface="SansSerif" panose="00000400000000000000" pitchFamily="2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E22B12-488E-ADA9-7A45-9EFD1779D7F4}"/>
              </a:ext>
            </a:extLst>
          </p:cNvPr>
          <p:cNvSpPr/>
          <p:nvPr/>
        </p:nvSpPr>
        <p:spPr>
          <a:xfrm>
            <a:off x="6262470" y="1266092"/>
            <a:ext cx="5568459" cy="444539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970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12DD3F9-4713-4E44-B96D-EB8F31157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it de la connexion réseau sur un arrière-plan blanc">
            <a:hlinkClick r:id="rId2" action="ppaction://hlinksldjump"/>
            <a:extLst>
              <a:ext uri="{FF2B5EF4-FFF2-40B4-BE49-F238E27FC236}">
                <a16:creationId xmlns:a16="http://schemas.microsoft.com/office/drawing/2014/main" id="{D07D58B6-E5F4-63F0-0C2A-452E1380D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40645"/>
          <a:stretch/>
        </p:blipFill>
        <p:spPr>
          <a:xfrm>
            <a:off x="5798235" y="0"/>
            <a:ext cx="6503964" cy="6855480"/>
          </a:xfrm>
          <a:prstGeom prst="rect">
            <a:avLst/>
          </a:prstGeom>
        </p:spPr>
      </p:pic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4571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34097" y="3810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A24192D-4AC4-6C28-9050-35A186350AC4}"/>
              </a:ext>
            </a:extLst>
          </p:cNvPr>
          <p:cNvSpPr/>
          <p:nvPr/>
        </p:nvSpPr>
        <p:spPr>
          <a:xfrm>
            <a:off x="0" y="2520"/>
            <a:ext cx="5798235" cy="6855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br>
              <a:rPr lang="fr-FR" sz="3200" b="1" dirty="0">
                <a:latin typeface="SansSerif" panose="00000400000000000000" pitchFamily="2" charset="2"/>
              </a:rPr>
            </a:br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10</a:t>
            </a:r>
          </a:p>
          <a:p>
            <a:pPr algn="ctr"/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Compétences transversales</a:t>
            </a:r>
          </a:p>
          <a:p>
            <a:pPr algn="ctr"/>
            <a:endParaRPr lang="fr-FR" sz="3200" b="1" dirty="0">
              <a:solidFill>
                <a:srgbClr val="0070C0"/>
              </a:solidFill>
              <a:latin typeface="SansSerif" panose="00000400000000000000" pitchFamily="2" charset="2"/>
            </a:endParaRPr>
          </a:p>
          <a:p>
            <a:pPr algn="ctr"/>
            <a:r>
              <a:rPr lang="fr-FR" sz="3200" b="1" dirty="0">
                <a:solidFill>
                  <a:schemeClr val="tx1"/>
                </a:solidFill>
                <a:latin typeface="SansSerif" panose="00000400000000000000" pitchFamily="2" charset="2"/>
              </a:rPr>
              <a:t>Logiciel de chantier </a:t>
            </a:r>
          </a:p>
          <a:p>
            <a:pPr algn="ctr"/>
            <a:r>
              <a:rPr lang="fr-FR" sz="3200" b="1" dirty="0">
                <a:solidFill>
                  <a:schemeClr val="tx1"/>
                </a:solidFill>
                <a:latin typeface="SansSerif" panose="00000400000000000000" pitchFamily="2" charset="2"/>
              </a:rPr>
              <a:t>Pack office</a:t>
            </a:r>
          </a:p>
          <a:p>
            <a:pPr algn="ctr"/>
            <a:r>
              <a:rPr lang="fr-FR" sz="3200" b="1" dirty="0">
                <a:solidFill>
                  <a:schemeClr val="tx1"/>
                </a:solidFill>
                <a:latin typeface="SansSerif" panose="00000400000000000000" pitchFamily="2" charset="2"/>
              </a:rPr>
              <a:t>Auto cad</a:t>
            </a:r>
          </a:p>
          <a:p>
            <a:pPr algn="ctr"/>
            <a:r>
              <a:rPr lang="fr-FR" sz="3200" b="1" dirty="0">
                <a:solidFill>
                  <a:schemeClr val="tx1"/>
                </a:solidFill>
                <a:latin typeface="SansSerif" panose="00000400000000000000" pitchFamily="2" charset="2"/>
              </a:rPr>
              <a:t>BIM</a:t>
            </a:r>
          </a:p>
          <a:p>
            <a:pPr algn="ctr"/>
            <a:r>
              <a:rPr lang="fr-FR" sz="3200" b="1" dirty="0">
                <a:solidFill>
                  <a:schemeClr val="tx1"/>
                </a:solidFill>
                <a:latin typeface="SansSerif" panose="00000400000000000000" pitchFamily="2" charset="2"/>
              </a:rPr>
              <a:t>Habilitation électrique</a:t>
            </a:r>
          </a:p>
          <a:p>
            <a:pPr algn="ctr"/>
            <a:r>
              <a:rPr lang="fr-FR" sz="3200" b="1" dirty="0">
                <a:solidFill>
                  <a:schemeClr val="tx1"/>
                </a:solidFill>
                <a:latin typeface="SansSerif" panose="00000400000000000000" pitchFamily="2" charset="2"/>
              </a:rPr>
              <a:t>Echafaudage</a:t>
            </a:r>
          </a:p>
          <a:p>
            <a:pPr algn="ctr"/>
            <a:r>
              <a:rPr lang="fr-FR" sz="3200" b="1" dirty="0">
                <a:solidFill>
                  <a:schemeClr val="tx1"/>
                </a:solidFill>
                <a:latin typeface="SansSerif" panose="00000400000000000000" pitchFamily="2" charset="2"/>
              </a:rPr>
              <a:t>SketchUp</a:t>
            </a:r>
            <a:endParaRPr lang="fr-FR" sz="2800" b="1" dirty="0">
              <a:solidFill>
                <a:schemeClr val="tx1"/>
              </a:solidFill>
              <a:latin typeface="SansSerif" panose="00000400000000000000" pitchFamily="2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E22B12-488E-ADA9-7A45-9EFD1779D7F4}"/>
              </a:ext>
            </a:extLst>
          </p:cNvPr>
          <p:cNvSpPr/>
          <p:nvPr/>
        </p:nvSpPr>
        <p:spPr>
          <a:xfrm>
            <a:off x="6262470" y="1266092"/>
            <a:ext cx="5624730" cy="452979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853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1F4B508-392E-4667-83AA-A5F897905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6095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12A4C4-8C5E-45EE-62BC-EE792A752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078" y="1609631"/>
            <a:ext cx="5333998" cy="2581369"/>
          </a:xfrm>
        </p:spPr>
        <p:txBody>
          <a:bodyPr anchor="t"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fr-FR" sz="3600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PRESENTATION</a:t>
            </a:r>
            <a:br>
              <a:rPr lang="fr-FR" sz="3600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</a:br>
            <a:r>
              <a:rPr lang="fr-FR" sz="3600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DES CANDIDATS</a:t>
            </a:r>
            <a:br>
              <a:rPr lang="fr-FR" sz="2000" dirty="0">
                <a:latin typeface="SansSerif" panose="00000400000000000000" pitchFamily="2" charset="2"/>
              </a:rPr>
            </a:br>
            <a:br>
              <a:rPr lang="fr-FR" dirty="0">
                <a:latin typeface="SansSerif" panose="00000400000000000000" pitchFamily="2" charset="2"/>
              </a:rPr>
            </a:br>
            <a:r>
              <a:rPr lang="fr-FR" dirty="0">
                <a:latin typeface="SansSerif" panose="00000400000000000000" pitchFamily="2" charset="2"/>
              </a:rPr>
              <a:t>NOM PRENOM</a:t>
            </a:r>
            <a:br>
              <a:rPr lang="fr-FR" dirty="0">
                <a:latin typeface="SansSerif" panose="00000400000000000000" pitchFamily="2" charset="2"/>
              </a:rPr>
            </a:br>
            <a:r>
              <a:rPr lang="fr-FR" dirty="0">
                <a:latin typeface="SansSerif" panose="00000400000000000000" pitchFamily="2" charset="2"/>
              </a:rPr>
              <a:t>FONCTION CHANTIER</a:t>
            </a:r>
            <a:br>
              <a:rPr lang="fr-FR" dirty="0">
                <a:latin typeface="SansSerif" panose="00000400000000000000" pitchFamily="2" charset="2"/>
              </a:rPr>
            </a:br>
            <a:r>
              <a:rPr lang="fr-FR" dirty="0">
                <a:latin typeface="SansSerif" panose="00000400000000000000" pitchFamily="2" charset="2"/>
              </a:rPr>
              <a:t>OBJECTIF D’ETRE ICI</a:t>
            </a:r>
          </a:p>
        </p:txBody>
      </p:sp>
      <p:pic>
        <p:nvPicPr>
          <p:cNvPr id="4" name="Picture 3" descr="Abstrait de la connexion réseau sur un arrière-plan blanc">
            <a:extLst>
              <a:ext uri="{FF2B5EF4-FFF2-40B4-BE49-F238E27FC236}">
                <a16:creationId xmlns:a16="http://schemas.microsoft.com/office/drawing/2014/main" id="{D07D58B6-E5F4-63F0-0C2A-452E1380D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42835" b="2"/>
          <a:stretch/>
        </p:blipFill>
        <p:spPr>
          <a:xfrm>
            <a:off x="6857999" y="762000"/>
            <a:ext cx="4568151" cy="5334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974D4D4-FEBA-975D-3E22-BD465CAC0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40" r="15708" b="-3"/>
          <a:stretch/>
        </p:blipFill>
        <p:spPr>
          <a:xfrm>
            <a:off x="7409604" y="1685564"/>
            <a:ext cx="3486864" cy="3486864"/>
          </a:xfrm>
          <a:custGeom>
            <a:avLst/>
            <a:gdLst/>
            <a:ahLst/>
            <a:cxnLst/>
            <a:rect l="l" t="t" r="r" b="b"/>
            <a:pathLst>
              <a:path w="3486864" h="3486864">
                <a:moveTo>
                  <a:pt x="1743432" y="0"/>
                </a:moveTo>
                <a:cubicBezTo>
                  <a:pt x="2706303" y="0"/>
                  <a:pt x="3486864" y="780561"/>
                  <a:pt x="3486864" y="1743432"/>
                </a:cubicBezTo>
                <a:cubicBezTo>
                  <a:pt x="3486864" y="2706303"/>
                  <a:pt x="2706303" y="3486864"/>
                  <a:pt x="1743432" y="3486864"/>
                </a:cubicBezTo>
                <a:cubicBezTo>
                  <a:pt x="780561" y="3486864"/>
                  <a:pt x="0" y="2706303"/>
                  <a:pt x="0" y="1743432"/>
                </a:cubicBezTo>
                <a:cubicBezTo>
                  <a:pt x="0" y="780561"/>
                  <a:pt x="780561" y="0"/>
                  <a:pt x="1743432" y="0"/>
                </a:cubicBezTo>
                <a:close/>
              </a:path>
            </a:pathLst>
          </a:cu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044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12DD3F9-4713-4E44-B96D-EB8F31157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it de la connexion réseau sur un arrière-plan blanc">
            <a:extLst>
              <a:ext uri="{FF2B5EF4-FFF2-40B4-BE49-F238E27FC236}">
                <a16:creationId xmlns:a16="http://schemas.microsoft.com/office/drawing/2014/main" id="{D07D58B6-E5F4-63F0-0C2A-452E1380D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40645"/>
          <a:stretch/>
        </p:blipFill>
        <p:spPr>
          <a:xfrm>
            <a:off x="5798235" y="2520"/>
            <a:ext cx="6503964" cy="6855480"/>
          </a:xfrm>
          <a:prstGeom prst="rect">
            <a:avLst/>
          </a:prstGeom>
        </p:spPr>
      </p:pic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4571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F22730-B85B-C5C9-D79D-14E31FB0D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06" r="16545" b="2"/>
          <a:stretch/>
        </p:blipFill>
        <p:spPr>
          <a:xfrm>
            <a:off x="6836076" y="1133963"/>
            <a:ext cx="4590074" cy="4590074"/>
          </a:xfrm>
          <a:custGeom>
            <a:avLst/>
            <a:gdLst/>
            <a:ahLst/>
            <a:cxnLst/>
            <a:rect l="l" t="t" r="r" b="b"/>
            <a:pathLst>
              <a:path w="3486864" h="3486864">
                <a:moveTo>
                  <a:pt x="1743432" y="0"/>
                </a:moveTo>
                <a:cubicBezTo>
                  <a:pt x="2706303" y="0"/>
                  <a:pt x="3486864" y="780561"/>
                  <a:pt x="3486864" y="1743432"/>
                </a:cubicBezTo>
                <a:cubicBezTo>
                  <a:pt x="3486864" y="2706303"/>
                  <a:pt x="2706303" y="3486864"/>
                  <a:pt x="1743432" y="3486864"/>
                </a:cubicBezTo>
                <a:cubicBezTo>
                  <a:pt x="780561" y="3486864"/>
                  <a:pt x="0" y="2706303"/>
                  <a:pt x="0" y="1743432"/>
                </a:cubicBezTo>
                <a:cubicBezTo>
                  <a:pt x="0" y="780561"/>
                  <a:pt x="780561" y="0"/>
                  <a:pt x="1743432" y="0"/>
                </a:cubicBezTo>
                <a:close/>
              </a:path>
            </a:pathLst>
          </a:custGeom>
        </p:spPr>
      </p:pic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34097" y="3810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A24192D-4AC4-6C28-9050-35A186350AC4}"/>
              </a:ext>
            </a:extLst>
          </p:cNvPr>
          <p:cNvSpPr/>
          <p:nvPr/>
        </p:nvSpPr>
        <p:spPr>
          <a:xfrm>
            <a:off x="0" y="2520"/>
            <a:ext cx="5798235" cy="6855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SansSerif" panose="00000400000000000000" pitchFamily="2" charset="2"/>
              </a:rPr>
              <a:t>PRESENTATION</a:t>
            </a:r>
            <a:br>
              <a:rPr lang="fr-FR" sz="3200" b="1" dirty="0">
                <a:latin typeface="SansSerif" panose="00000400000000000000" pitchFamily="2" charset="2"/>
              </a:rPr>
            </a:br>
            <a:br>
              <a:rPr lang="fr-FR" sz="3200" b="1" dirty="0">
                <a:latin typeface="SansSerif" panose="00000400000000000000" pitchFamily="2" charset="2"/>
              </a:rPr>
            </a:b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DU PROGRAMME </a:t>
            </a:r>
            <a:b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</a:b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DE FORMATION</a:t>
            </a:r>
            <a:br>
              <a:rPr lang="fr-FR" dirty="0"/>
            </a:br>
            <a:br>
              <a:rPr lang="fr-FR" dirty="0"/>
            </a:br>
            <a:r>
              <a:rPr lang="fr-FR" sz="2800" dirty="0">
                <a:latin typeface="SansSerif" panose="00000400000000000000" pitchFamily="2" charset="2"/>
              </a:rPr>
              <a:t>CHEF DE CHANTIER</a:t>
            </a:r>
            <a:br>
              <a:rPr lang="fr-FR" sz="2800" dirty="0">
                <a:latin typeface="SansSerif" panose="00000400000000000000" pitchFamily="2" charset="2"/>
              </a:rPr>
            </a:br>
            <a:r>
              <a:rPr lang="fr-FR" sz="2800" dirty="0">
                <a:latin typeface="SansSerif" panose="00000400000000000000" pitchFamily="2" charset="2"/>
              </a:rPr>
              <a:t>GROS OEUVRE</a:t>
            </a:r>
          </a:p>
        </p:txBody>
      </p:sp>
    </p:spTree>
    <p:extLst>
      <p:ext uri="{BB962C8B-B14F-4D97-AF65-F5344CB8AC3E}">
        <p14:creationId xmlns:p14="http://schemas.microsoft.com/office/powerpoint/2010/main" val="703429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12DD3F9-4713-4E44-B96D-EB8F31157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it de la connexion réseau sur un arrière-plan blanc">
            <a:extLst>
              <a:ext uri="{FF2B5EF4-FFF2-40B4-BE49-F238E27FC236}">
                <a16:creationId xmlns:a16="http://schemas.microsoft.com/office/drawing/2014/main" id="{D07D58B6-E5F4-63F0-0C2A-452E1380D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40645"/>
          <a:stretch/>
        </p:blipFill>
        <p:spPr>
          <a:xfrm>
            <a:off x="5840439" y="2520"/>
            <a:ext cx="6503964" cy="6855480"/>
          </a:xfrm>
          <a:prstGeom prst="rect">
            <a:avLst/>
          </a:prstGeom>
        </p:spPr>
      </p:pic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4571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34097" y="3810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A24192D-4AC4-6C28-9050-35A186350AC4}"/>
              </a:ext>
            </a:extLst>
          </p:cNvPr>
          <p:cNvSpPr/>
          <p:nvPr/>
        </p:nvSpPr>
        <p:spPr>
          <a:xfrm>
            <a:off x="0" y="2520"/>
            <a:ext cx="5798235" cy="6855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br>
              <a:rPr lang="fr-FR" sz="3200" b="1" dirty="0">
                <a:latin typeface="SansSerif" panose="00000400000000000000" pitchFamily="2" charset="2"/>
              </a:rPr>
            </a:b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GERER ET COORDONNER UN CHANTIER DE </a:t>
            </a:r>
          </a:p>
          <a:p>
            <a:pPr algn="ctr"/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GROS OEUVRE</a:t>
            </a:r>
            <a:br>
              <a:rPr lang="fr-FR" dirty="0"/>
            </a:br>
            <a:br>
              <a:rPr lang="fr-FR" dirty="0"/>
            </a:br>
            <a:endParaRPr lang="fr-FR" sz="2800" dirty="0">
              <a:latin typeface="SansSerif" panose="00000400000000000000" pitchFamily="2" charset="2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B78B6AA-7430-2246-9969-533267403215}"/>
              </a:ext>
            </a:extLst>
          </p:cNvPr>
          <p:cNvSpPr/>
          <p:nvPr/>
        </p:nvSpPr>
        <p:spPr>
          <a:xfrm>
            <a:off x="6682154" y="1125416"/>
            <a:ext cx="4747845" cy="458606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17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12DD3F9-4713-4E44-B96D-EB8F31157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it de la connexion réseau sur un arrière-plan blanc">
            <a:extLst>
              <a:ext uri="{FF2B5EF4-FFF2-40B4-BE49-F238E27FC236}">
                <a16:creationId xmlns:a16="http://schemas.microsoft.com/office/drawing/2014/main" id="{D07D58B6-E5F4-63F0-0C2A-452E1380D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40645"/>
          <a:stretch/>
        </p:blipFill>
        <p:spPr>
          <a:xfrm>
            <a:off x="5840439" y="2520"/>
            <a:ext cx="6503964" cy="6855480"/>
          </a:xfrm>
          <a:prstGeom prst="rect">
            <a:avLst/>
          </a:prstGeom>
        </p:spPr>
      </p:pic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4571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34097" y="3810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A24192D-4AC4-6C28-9050-35A186350AC4}"/>
              </a:ext>
            </a:extLst>
          </p:cNvPr>
          <p:cNvSpPr/>
          <p:nvPr/>
        </p:nvSpPr>
        <p:spPr>
          <a:xfrm>
            <a:off x="0" y="2520"/>
            <a:ext cx="5798235" cy="6855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1</a:t>
            </a:r>
            <a:br>
              <a:rPr lang="fr-FR" sz="3200" b="1" dirty="0">
                <a:latin typeface="SansSerif" panose="00000400000000000000" pitchFamily="2" charset="2"/>
              </a:rPr>
            </a:b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Extraire du dossier de chantier les informations </a:t>
            </a:r>
          </a:p>
          <a:p>
            <a:pPr algn="ctr"/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nécessaires à la réalisation des travaux</a:t>
            </a:r>
            <a:br>
              <a:rPr lang="fr-FR" dirty="0"/>
            </a:br>
            <a:br>
              <a:rPr lang="fr-FR" dirty="0"/>
            </a:br>
            <a:endParaRPr lang="fr-FR" sz="2800" dirty="0">
              <a:latin typeface="SansSerif" panose="00000400000000000000" pitchFamily="2" charset="2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B78B6AA-7430-2246-9969-533267403215}"/>
              </a:ext>
            </a:extLst>
          </p:cNvPr>
          <p:cNvSpPr/>
          <p:nvPr/>
        </p:nvSpPr>
        <p:spPr>
          <a:xfrm>
            <a:off x="6560236" y="1125416"/>
            <a:ext cx="4869763" cy="458606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475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12DD3F9-4713-4E44-B96D-EB8F31157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it de la connexion réseau sur un arrière-plan blanc">
            <a:extLst>
              <a:ext uri="{FF2B5EF4-FFF2-40B4-BE49-F238E27FC236}">
                <a16:creationId xmlns:a16="http://schemas.microsoft.com/office/drawing/2014/main" id="{D07D58B6-E5F4-63F0-0C2A-452E1380D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40645"/>
          <a:stretch/>
        </p:blipFill>
        <p:spPr>
          <a:xfrm>
            <a:off x="5840439" y="2520"/>
            <a:ext cx="6503964" cy="6855480"/>
          </a:xfrm>
          <a:prstGeom prst="rect">
            <a:avLst/>
          </a:prstGeom>
        </p:spPr>
      </p:pic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4571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34097" y="3810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A24192D-4AC4-6C28-9050-35A186350AC4}"/>
              </a:ext>
            </a:extLst>
          </p:cNvPr>
          <p:cNvSpPr/>
          <p:nvPr/>
        </p:nvSpPr>
        <p:spPr>
          <a:xfrm>
            <a:off x="0" y="2520"/>
            <a:ext cx="5798235" cy="6855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2</a:t>
            </a:r>
            <a:br>
              <a:rPr lang="fr-FR" sz="3200" b="1" dirty="0">
                <a:latin typeface="SansSerif" panose="00000400000000000000" pitchFamily="2" charset="2"/>
              </a:rPr>
            </a:b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Elaborer les plannings de travaux gros </a:t>
            </a:r>
            <a:r>
              <a:rPr lang="fr-FR" sz="3200" b="1" dirty="0" err="1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Oeuvre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 du </a:t>
            </a:r>
          </a:p>
          <a:p>
            <a:pPr algn="ctr"/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chantier</a:t>
            </a:r>
            <a:br>
              <a:rPr lang="fr-FR" dirty="0"/>
            </a:br>
            <a:endParaRPr lang="fr-FR" sz="2800" dirty="0">
              <a:latin typeface="SansSerif" panose="00000400000000000000" pitchFamily="2" charset="2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B78B6AA-7430-2246-9969-533267403215}"/>
              </a:ext>
            </a:extLst>
          </p:cNvPr>
          <p:cNvSpPr/>
          <p:nvPr/>
        </p:nvSpPr>
        <p:spPr>
          <a:xfrm>
            <a:off x="6560236" y="1125416"/>
            <a:ext cx="4869763" cy="458606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012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12DD3F9-4713-4E44-B96D-EB8F31157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it de la connexion réseau sur un arrière-plan blanc">
            <a:extLst>
              <a:ext uri="{FF2B5EF4-FFF2-40B4-BE49-F238E27FC236}">
                <a16:creationId xmlns:a16="http://schemas.microsoft.com/office/drawing/2014/main" id="{D07D58B6-E5F4-63F0-0C2A-452E1380D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40645"/>
          <a:stretch/>
        </p:blipFill>
        <p:spPr>
          <a:xfrm>
            <a:off x="5840439" y="2520"/>
            <a:ext cx="6503964" cy="6855480"/>
          </a:xfrm>
          <a:prstGeom prst="rect">
            <a:avLst/>
          </a:prstGeom>
        </p:spPr>
      </p:pic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4571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34097" y="3810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A24192D-4AC4-6C28-9050-35A186350AC4}"/>
              </a:ext>
            </a:extLst>
          </p:cNvPr>
          <p:cNvSpPr/>
          <p:nvPr/>
        </p:nvSpPr>
        <p:spPr>
          <a:xfrm>
            <a:off x="0" y="2520"/>
            <a:ext cx="5798235" cy="6855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3</a:t>
            </a:r>
            <a:br>
              <a:rPr lang="fr-FR" sz="3200" b="1" dirty="0">
                <a:latin typeface="SansSerif" panose="00000400000000000000" pitchFamily="2" charset="2"/>
              </a:rPr>
            </a:b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Faire réaliser l'installation du chantier</a:t>
            </a:r>
            <a:br>
              <a:rPr lang="fr-FR" dirty="0"/>
            </a:br>
            <a:endParaRPr lang="fr-FR" sz="2800" dirty="0">
              <a:latin typeface="SansSerif" panose="00000400000000000000" pitchFamily="2" charset="2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B78B6AA-7430-2246-9969-533267403215}"/>
              </a:ext>
            </a:extLst>
          </p:cNvPr>
          <p:cNvSpPr/>
          <p:nvPr/>
        </p:nvSpPr>
        <p:spPr>
          <a:xfrm>
            <a:off x="6006320" y="632458"/>
            <a:ext cx="6172202" cy="5593077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021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12DD3F9-4713-4E44-B96D-EB8F31157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it de la connexion réseau sur un arrière-plan blanc">
            <a:extLst>
              <a:ext uri="{FF2B5EF4-FFF2-40B4-BE49-F238E27FC236}">
                <a16:creationId xmlns:a16="http://schemas.microsoft.com/office/drawing/2014/main" id="{D07D58B6-E5F4-63F0-0C2A-452E1380D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40645"/>
          <a:stretch/>
        </p:blipFill>
        <p:spPr>
          <a:xfrm>
            <a:off x="5840439" y="2520"/>
            <a:ext cx="6503964" cy="6855480"/>
          </a:xfrm>
          <a:prstGeom prst="rect">
            <a:avLst/>
          </a:prstGeom>
        </p:spPr>
      </p:pic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4571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34097" y="3810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A24192D-4AC4-6C28-9050-35A186350AC4}"/>
              </a:ext>
            </a:extLst>
          </p:cNvPr>
          <p:cNvSpPr/>
          <p:nvPr/>
        </p:nvSpPr>
        <p:spPr>
          <a:xfrm>
            <a:off x="0" y="2520"/>
            <a:ext cx="5798235" cy="6855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0070C0"/>
                </a:solidFill>
                <a:latin typeface="SansSerif" panose="00000400000000000000" pitchFamily="2" charset="2"/>
              </a:rPr>
              <a:t>4</a:t>
            </a:r>
            <a:br>
              <a:rPr lang="fr-FR" sz="3200" b="1" dirty="0">
                <a:latin typeface="SansSerif" panose="00000400000000000000" pitchFamily="2" charset="2"/>
              </a:rPr>
            </a:b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Prévoir les approvisionnements et enclencher les </a:t>
            </a:r>
          </a:p>
          <a:p>
            <a:pPr algn="ctr"/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commandes du chantier</a:t>
            </a:r>
            <a:br>
              <a:rPr lang="fr-FR" dirty="0"/>
            </a:br>
            <a:endParaRPr lang="fr-FR" sz="2800" dirty="0">
              <a:latin typeface="SansSerif" panose="00000400000000000000" pitchFamily="2" charset="2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B78B6AA-7430-2246-9969-533267403215}"/>
              </a:ext>
            </a:extLst>
          </p:cNvPr>
          <p:cNvSpPr/>
          <p:nvPr/>
        </p:nvSpPr>
        <p:spPr>
          <a:xfrm>
            <a:off x="6386287" y="1223108"/>
            <a:ext cx="5493656" cy="5173784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885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12DD3F9-4713-4E44-B96D-EB8F31157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it de la connexion réseau sur un arrière-plan blanc">
            <a:extLst>
              <a:ext uri="{FF2B5EF4-FFF2-40B4-BE49-F238E27FC236}">
                <a16:creationId xmlns:a16="http://schemas.microsoft.com/office/drawing/2014/main" id="{D07D58B6-E5F4-63F0-0C2A-452E1380D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40645"/>
          <a:stretch/>
        </p:blipFill>
        <p:spPr>
          <a:xfrm>
            <a:off x="5840439" y="2520"/>
            <a:ext cx="6503964" cy="6855480"/>
          </a:xfrm>
          <a:prstGeom prst="rect">
            <a:avLst/>
          </a:prstGeom>
        </p:spPr>
      </p:pic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1" y="762000"/>
            <a:ext cx="4571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34097" y="3810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A24192D-4AC4-6C28-9050-35A186350AC4}"/>
              </a:ext>
            </a:extLst>
          </p:cNvPr>
          <p:cNvSpPr/>
          <p:nvPr/>
        </p:nvSpPr>
        <p:spPr>
          <a:xfrm>
            <a:off x="0" y="2520"/>
            <a:ext cx="5798235" cy="6855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br>
              <a:rPr lang="fr-FR" sz="3200" b="1" dirty="0">
                <a:latin typeface="SansSerif" panose="00000400000000000000" pitchFamily="2" charset="2"/>
              </a:rPr>
            </a:br>
            <a:r>
              <a:rPr lang="fr-FR" sz="3200" b="1" dirty="0">
                <a:solidFill>
                  <a:srgbClr val="FF0000"/>
                </a:solidFill>
              </a:rPr>
              <a:t> </a:t>
            </a:r>
            <a:br>
              <a:rPr lang="fr-FR" dirty="0"/>
            </a:br>
            <a:endParaRPr lang="fr-FR" sz="2800" dirty="0">
              <a:latin typeface="SansSerif" panose="00000400000000000000" pitchFamily="2" charset="2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B78B6AA-7430-2246-9969-533267403215}"/>
              </a:ext>
            </a:extLst>
          </p:cNvPr>
          <p:cNvSpPr/>
          <p:nvPr/>
        </p:nvSpPr>
        <p:spPr>
          <a:xfrm>
            <a:off x="6560236" y="1125416"/>
            <a:ext cx="4869763" cy="445796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64B23CD-48EB-038C-A0A8-3FED198EA695}"/>
              </a:ext>
            </a:extLst>
          </p:cNvPr>
          <p:cNvSpPr txBox="1"/>
          <p:nvPr/>
        </p:nvSpPr>
        <p:spPr>
          <a:xfrm>
            <a:off x="213197" y="3078067"/>
            <a:ext cx="52673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Superviser les travaux du gros </a:t>
            </a:r>
            <a:r>
              <a:rPr lang="fr-FR" sz="3200" b="1" dirty="0" err="1">
                <a:solidFill>
                  <a:schemeClr val="accent5">
                    <a:lumMod val="75000"/>
                  </a:schemeClr>
                </a:solidFill>
                <a:latin typeface="SansSerif" panose="00000400000000000000" pitchFamily="2" charset="2"/>
              </a:rPr>
              <a:t>Oeuvre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196457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Portal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190</Words>
  <Application>Microsoft Office PowerPoint</Application>
  <PresentationFormat>Grand écran</PresentationFormat>
  <Paragraphs>37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SansSerif</vt:lpstr>
      <vt:lpstr>Trade Gothic Next Cond</vt:lpstr>
      <vt:lpstr>Trade Gothic Next Light</vt:lpstr>
      <vt:lpstr>PortalVTI</vt:lpstr>
      <vt:lpstr>Formation 2023  TITRE PROFESSIONNEL  Chef de chantier gros OEuvre</vt:lpstr>
      <vt:lpstr>PRESENTATION DES CANDIDATS  NOM PRENOM FONCTION CHANTIER OBJECTIF D’ETRE ICI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2023  TITRE PROFESSIONNEL  Chef de chantier gros OEuvre</dc:title>
  <dc:creator>PERRINE Jean-Pierre</dc:creator>
  <cp:lastModifiedBy>PERRINE Jean-Pierre</cp:lastModifiedBy>
  <cp:revision>2</cp:revision>
  <dcterms:created xsi:type="dcterms:W3CDTF">2023-08-02T19:55:59Z</dcterms:created>
  <dcterms:modified xsi:type="dcterms:W3CDTF">2023-08-03T22:48:22Z</dcterms:modified>
</cp:coreProperties>
</file>